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Semi-Bold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8.png" Type="http://schemas.openxmlformats.org/officeDocument/2006/relationships/image"/><Relationship Id="rId8" Target="../media/image4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11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11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340971">
            <a:off x="6480891" y="-1615713"/>
            <a:ext cx="5326217" cy="14342699"/>
            <a:chOff x="0" y="0"/>
            <a:chExt cx="301836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1836" cy="812800"/>
            </a:xfrm>
            <a:custGeom>
              <a:avLst/>
              <a:gdLst/>
              <a:ahLst/>
              <a:cxnLst/>
              <a:rect r="r" b="b" t="t" l="l"/>
              <a:pathLst>
                <a:path h="812800" w="301836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3358875">
            <a:off x="6873644" y="-811521"/>
            <a:ext cx="4540712" cy="12227452"/>
            <a:chOff x="0" y="0"/>
            <a:chExt cx="30183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1836" cy="812800"/>
            </a:xfrm>
            <a:custGeom>
              <a:avLst/>
              <a:gdLst/>
              <a:ahLst/>
              <a:cxnLst/>
              <a:rect r="r" b="b" t="t" l="l"/>
              <a:pathLst>
                <a:path h="812800" w="301836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224301" y="9147250"/>
            <a:ext cx="2591656" cy="714917"/>
            <a:chOff x="0" y="0"/>
            <a:chExt cx="1473247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73247" cy="406400"/>
            </a:xfrm>
            <a:custGeom>
              <a:avLst/>
              <a:gdLst/>
              <a:ahLst/>
              <a:cxnLst/>
              <a:rect r="r" b="b" t="t" l="l"/>
              <a:pathLst>
                <a:path h="406400" w="1473247">
                  <a:moveTo>
                    <a:pt x="1270047" y="0"/>
                  </a:moveTo>
                  <a:cubicBezTo>
                    <a:pt x="1382271" y="0"/>
                    <a:pt x="1473247" y="90976"/>
                    <a:pt x="1473247" y="203200"/>
                  </a:cubicBezTo>
                  <a:cubicBezTo>
                    <a:pt x="1473247" y="315424"/>
                    <a:pt x="1382271" y="406400"/>
                    <a:pt x="127004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473247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 spc="8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02 DEC, 2024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519207" y="3310052"/>
            <a:ext cx="13444266" cy="3505200"/>
            <a:chOff x="0" y="0"/>
            <a:chExt cx="17925687" cy="467360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16798610" cy="223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1"/>
                </a:lnSpc>
              </a:pPr>
              <a:r>
                <a:rPr lang="en-US" b="true" sz="5501" spc="220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FORECASTING JOB HIRING IN  THE USA MARKET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225675"/>
              <a:ext cx="12420532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1"/>
                </a:lnSpc>
              </a:pPr>
              <a:r>
                <a:rPr lang="en-US" sz="4001" spc="160">
                  <a:solidFill>
                    <a:srgbClr val="100F0D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ANALYSIS AND INSIGHTS USING</a:t>
              </a:r>
            </a:p>
            <a:p>
              <a:pPr algn="l">
                <a:lnSpc>
                  <a:spcPts val="4800"/>
                </a:lnSpc>
              </a:pPr>
              <a:r>
                <a:rPr lang="en-US" sz="4000" spc="160">
                  <a:solidFill>
                    <a:srgbClr val="100F0D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ARIMA and Holt-Winters Models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3016243" y="3173808"/>
              <a:ext cx="4909444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96">
                  <a:solidFill>
                    <a:srgbClr val="100F0D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CREATED BY</a:t>
              </a:r>
            </a:p>
            <a:p>
              <a:pPr algn="l">
                <a:lnSpc>
                  <a:spcPts val="3359"/>
                </a:lnSpc>
              </a:pPr>
              <a:r>
                <a:rPr lang="en-US" b="true" sz="2400" spc="96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ALFAZ KHAN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343913" y="0"/>
            <a:ext cx="944087" cy="944087"/>
          </a:xfrm>
          <a:custGeom>
            <a:avLst/>
            <a:gdLst/>
            <a:ahLst/>
            <a:cxnLst/>
            <a:rect r="r" b="b" t="t" l="l"/>
            <a:pathLst>
              <a:path h="944087" w="944087">
                <a:moveTo>
                  <a:pt x="0" y="0"/>
                </a:moveTo>
                <a:lnTo>
                  <a:pt x="944087" y="0"/>
                </a:lnTo>
                <a:lnTo>
                  <a:pt x="944087" y="944087"/>
                </a:lnTo>
                <a:lnTo>
                  <a:pt x="0" y="944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181893" y="5019675"/>
            <a:ext cx="7634064" cy="476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4"/>
              </a:lnSpc>
            </a:pPr>
            <a:r>
              <a:rPr lang="en-US" sz="3499" b="true">
                <a:solidFill>
                  <a:srgbClr val="100F0D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For forecasting U.S. job openings, where seasonality plays a significant role, Holt-Winters is the optimal choice due to its superior performance in capturing seasonal patterns and delivering more precise predictions.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2235016"/>
            <a:ext cx="5816968" cy="5816968"/>
          </a:xfrm>
          <a:custGeom>
            <a:avLst/>
            <a:gdLst/>
            <a:ahLst/>
            <a:cxnLst/>
            <a:rect r="r" b="b" t="t" l="l"/>
            <a:pathLst>
              <a:path h="5816968" w="5816968">
                <a:moveTo>
                  <a:pt x="0" y="0"/>
                </a:moveTo>
                <a:lnTo>
                  <a:pt x="5816968" y="0"/>
                </a:lnTo>
                <a:lnTo>
                  <a:pt x="5816968" y="5816968"/>
                </a:lnTo>
                <a:lnTo>
                  <a:pt x="0" y="5816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3147421">
            <a:off x="2213699" y="1201063"/>
            <a:ext cx="2729799" cy="7350938"/>
            <a:chOff x="0" y="0"/>
            <a:chExt cx="301836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1836" cy="812800"/>
            </a:xfrm>
            <a:custGeom>
              <a:avLst/>
              <a:gdLst/>
              <a:ahLst/>
              <a:cxnLst/>
              <a:rect r="r" b="b" t="t" l="l"/>
              <a:pathLst>
                <a:path h="812800" w="301836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63631" y="4119362"/>
            <a:ext cx="616094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7200" spc="79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343913" y="0"/>
            <a:ext cx="944087" cy="944087"/>
          </a:xfrm>
          <a:custGeom>
            <a:avLst/>
            <a:gdLst/>
            <a:ahLst/>
            <a:cxnLst/>
            <a:rect r="r" b="b" t="t" l="l"/>
            <a:pathLst>
              <a:path h="944087" w="944087">
                <a:moveTo>
                  <a:pt x="0" y="0"/>
                </a:moveTo>
                <a:lnTo>
                  <a:pt x="944087" y="0"/>
                </a:lnTo>
                <a:lnTo>
                  <a:pt x="944087" y="944087"/>
                </a:lnTo>
                <a:lnTo>
                  <a:pt x="0" y="944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4340971">
            <a:off x="6480891" y="-1615713"/>
            <a:ext cx="5326217" cy="14342699"/>
            <a:chOff x="0" y="0"/>
            <a:chExt cx="301836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1836" cy="812800"/>
            </a:xfrm>
            <a:custGeom>
              <a:avLst/>
              <a:gdLst/>
              <a:ahLst/>
              <a:cxnLst/>
              <a:rect r="r" b="b" t="t" l="l"/>
              <a:pathLst>
                <a:path h="812800" w="301836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3358875">
            <a:off x="6873644" y="-811521"/>
            <a:ext cx="4540712" cy="12227452"/>
            <a:chOff x="0" y="0"/>
            <a:chExt cx="301836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1836" cy="812800"/>
            </a:xfrm>
            <a:custGeom>
              <a:avLst/>
              <a:gdLst/>
              <a:ahLst/>
              <a:cxnLst/>
              <a:rect r="r" b="b" t="t" l="l"/>
              <a:pathLst>
                <a:path h="812800" w="301836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844521" y="4883105"/>
            <a:ext cx="1259895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1"/>
              </a:lnSpc>
            </a:pPr>
            <a:r>
              <a:rPr lang="en-US" b="true" sz="5501" spc="22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50522" y="9013900"/>
            <a:ext cx="368208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96">
                <a:solidFill>
                  <a:srgbClr val="100F0D"/>
                </a:solidFill>
                <a:latin typeface="Open Sauce"/>
                <a:ea typeface="Open Sauce"/>
                <a:cs typeface="Open Sauce"/>
                <a:sym typeface="Open Sauce"/>
              </a:rPr>
              <a:t>CREATED BY</a:t>
            </a:r>
          </a:p>
          <a:p>
            <a:pPr algn="l">
              <a:lnSpc>
                <a:spcPts val="3359"/>
              </a:lnSpc>
            </a:pPr>
            <a:r>
              <a:rPr lang="en-US" b="true" sz="2400" spc="96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ALFAZ KHAN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343913" y="0"/>
            <a:ext cx="944087" cy="944087"/>
          </a:xfrm>
          <a:custGeom>
            <a:avLst/>
            <a:gdLst/>
            <a:ahLst/>
            <a:cxnLst/>
            <a:rect r="r" b="b" t="t" l="l"/>
            <a:pathLst>
              <a:path h="944087" w="944087">
                <a:moveTo>
                  <a:pt x="0" y="0"/>
                </a:moveTo>
                <a:lnTo>
                  <a:pt x="944087" y="0"/>
                </a:lnTo>
                <a:lnTo>
                  <a:pt x="944087" y="944087"/>
                </a:lnTo>
                <a:lnTo>
                  <a:pt x="0" y="944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230736" y="3531388"/>
            <a:ext cx="17092" cy="4881251"/>
          </a:xfrm>
          <a:prstGeom prst="line">
            <a:avLst/>
          </a:prstGeom>
          <a:ln cap="flat" w="28575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421977" y="3531388"/>
            <a:ext cx="3675402" cy="5698873"/>
            <a:chOff x="0" y="0"/>
            <a:chExt cx="4900536" cy="759849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4900536" cy="1212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7"/>
                </a:lnSpc>
              </a:pPr>
              <a:r>
                <a:rPr lang="en-US" b="true" sz="2686" spc="29">
                  <a:solidFill>
                    <a:srgbClr val="DA010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DATA </a:t>
              </a:r>
            </a:p>
            <a:p>
              <a:pPr algn="l" marL="0" indent="0" lvl="0">
                <a:lnSpc>
                  <a:spcPts val="3707"/>
                </a:lnSpc>
                <a:spcBef>
                  <a:spcPct val="0"/>
                </a:spcBef>
              </a:pPr>
              <a:r>
                <a:rPr lang="en-US" b="true" sz="2686" spc="29">
                  <a:solidFill>
                    <a:srgbClr val="DA010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DESCRIPTION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316331"/>
              <a:ext cx="4900536" cy="6282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66"/>
                </a:lnSpc>
              </a:pPr>
              <a:r>
                <a:rPr lang="en-US" sz="2430" b="true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The time series graph illustrates the historical trend of job openings in the U.S. market, showcasing variability influenced by economic cycles and hiring practices.</a:t>
              </a:r>
            </a:p>
            <a:p>
              <a:pPr algn="l">
                <a:lnSpc>
                  <a:spcPts val="3766"/>
                </a:lnSpc>
              </a:pPr>
            </a:p>
            <a:p>
              <a:pPr algn="l">
                <a:lnSpc>
                  <a:spcPts val="3766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H="true">
            <a:off x="5376701" y="3531388"/>
            <a:ext cx="0" cy="5288128"/>
          </a:xfrm>
          <a:prstGeom prst="line">
            <a:avLst/>
          </a:prstGeom>
          <a:ln cap="flat" w="28575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343913" y="0"/>
            <a:ext cx="944087" cy="944087"/>
          </a:xfrm>
          <a:custGeom>
            <a:avLst/>
            <a:gdLst/>
            <a:ahLst/>
            <a:cxnLst/>
            <a:rect r="r" b="b" t="t" l="l"/>
            <a:pathLst>
              <a:path h="944087" w="944087">
                <a:moveTo>
                  <a:pt x="0" y="0"/>
                </a:moveTo>
                <a:lnTo>
                  <a:pt x="944087" y="0"/>
                </a:lnTo>
                <a:lnTo>
                  <a:pt x="944087" y="944087"/>
                </a:lnTo>
                <a:lnTo>
                  <a:pt x="0" y="944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658017" y="-414217"/>
            <a:ext cx="4875131" cy="4875131"/>
          </a:xfrm>
          <a:custGeom>
            <a:avLst/>
            <a:gdLst/>
            <a:ahLst/>
            <a:cxnLst/>
            <a:rect r="r" b="b" t="t" l="l"/>
            <a:pathLst>
              <a:path h="4875131" w="4875131">
                <a:moveTo>
                  <a:pt x="0" y="0"/>
                </a:moveTo>
                <a:lnTo>
                  <a:pt x="4875131" y="0"/>
                </a:lnTo>
                <a:lnTo>
                  <a:pt x="4875131" y="4875131"/>
                </a:lnTo>
                <a:lnTo>
                  <a:pt x="0" y="4875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79604" y="2747058"/>
            <a:ext cx="8960269" cy="6400192"/>
          </a:xfrm>
          <a:custGeom>
            <a:avLst/>
            <a:gdLst/>
            <a:ahLst/>
            <a:cxnLst/>
            <a:rect r="r" b="b" t="t" l="l"/>
            <a:pathLst>
              <a:path h="6400192" w="8960269">
                <a:moveTo>
                  <a:pt x="0" y="0"/>
                </a:moveTo>
                <a:lnTo>
                  <a:pt x="8960268" y="0"/>
                </a:lnTo>
                <a:lnTo>
                  <a:pt x="8960268" y="6400192"/>
                </a:lnTo>
                <a:lnTo>
                  <a:pt x="0" y="6400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562260" y="3531388"/>
            <a:ext cx="3331618" cy="2867310"/>
            <a:chOff x="0" y="0"/>
            <a:chExt cx="4442158" cy="382308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4442158" cy="1210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2"/>
                </a:lnSpc>
              </a:pPr>
              <a:r>
                <a:rPr lang="en-US" b="true" sz="2690" spc="29">
                  <a:solidFill>
                    <a:srgbClr val="DA010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KEY </a:t>
              </a:r>
            </a:p>
            <a:p>
              <a:pPr algn="l" marL="0" indent="0" lvl="0">
                <a:lnSpc>
                  <a:spcPts val="3712"/>
                </a:lnSpc>
                <a:spcBef>
                  <a:spcPct val="0"/>
                </a:spcBef>
              </a:pPr>
              <a:r>
                <a:rPr lang="en-US" b="true" sz="2690" spc="29">
                  <a:solidFill>
                    <a:srgbClr val="DA010E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STATISTICS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350898"/>
              <a:ext cx="4442158" cy="24721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66"/>
                </a:lnSpc>
              </a:pPr>
              <a:r>
                <a:rPr lang="en-US" sz="2429" b="true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Minimum: 400,000</a:t>
              </a:r>
            </a:p>
            <a:p>
              <a:pPr algn="l">
                <a:lnSpc>
                  <a:spcPts val="3766"/>
                </a:lnSpc>
              </a:pPr>
              <a:r>
                <a:rPr lang="en-US" sz="2429" b="true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Median: 900,000</a:t>
              </a:r>
            </a:p>
            <a:p>
              <a:pPr algn="l">
                <a:lnSpc>
                  <a:spcPts val="3766"/>
                </a:lnSpc>
              </a:pPr>
              <a:r>
                <a:rPr lang="en-US" sz="2429" b="true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Maximum: 1,800,000</a:t>
              </a:r>
            </a:p>
            <a:p>
              <a:pPr algn="l">
                <a:lnSpc>
                  <a:spcPts val="3766"/>
                </a:lnSpc>
              </a:pPr>
              <a:r>
                <a:rPr lang="en-US" sz="2429" b="true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Mean: 1,050,000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04687" y="1663195"/>
            <a:ext cx="818919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b="true" sz="7200" spc="79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658017" y="-414217"/>
            <a:ext cx="4875131" cy="4875131"/>
          </a:xfrm>
          <a:custGeom>
            <a:avLst/>
            <a:gdLst/>
            <a:ahLst/>
            <a:cxnLst/>
            <a:rect r="r" b="b" t="t" l="l"/>
            <a:pathLst>
              <a:path h="4875131" w="4875131">
                <a:moveTo>
                  <a:pt x="0" y="0"/>
                </a:moveTo>
                <a:lnTo>
                  <a:pt x="4875131" y="0"/>
                </a:lnTo>
                <a:lnTo>
                  <a:pt x="4875131" y="4875131"/>
                </a:lnTo>
                <a:lnTo>
                  <a:pt x="0" y="4875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6874" y="3737471"/>
            <a:ext cx="495626" cy="494386"/>
          </a:xfrm>
          <a:custGeom>
            <a:avLst/>
            <a:gdLst/>
            <a:ahLst/>
            <a:cxnLst/>
            <a:rect r="r" b="b" t="t" l="l"/>
            <a:pathLst>
              <a:path h="494386" w="495626">
                <a:moveTo>
                  <a:pt x="0" y="0"/>
                </a:moveTo>
                <a:lnTo>
                  <a:pt x="495626" y="0"/>
                </a:lnTo>
                <a:lnTo>
                  <a:pt x="495626" y="494386"/>
                </a:lnTo>
                <a:lnTo>
                  <a:pt x="0" y="494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5924" y="4460642"/>
            <a:ext cx="2215212" cy="359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1"/>
              </a:lnSpc>
              <a:spcBef>
                <a:spcPct val="0"/>
              </a:spcBef>
            </a:pPr>
            <a:r>
              <a:rPr lang="en-US" b="true" sz="1870" spc="2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TREND LINE SHOWS A CONSISTENT INCREASE IN JOB OPENINGS, REFLECTING GROWTH IN EMPLOYMENT DEMAND OVER THE ANALYZED PERIOD.</a:t>
            </a:r>
          </a:p>
        </p:txBody>
      </p:sp>
      <p:grpSp>
        <p:nvGrpSpPr>
          <p:cNvPr name="Group 13" id="13"/>
          <p:cNvGrpSpPr/>
          <p:nvPr/>
        </p:nvGrpSpPr>
        <p:grpSpPr>
          <a:xfrm rot="-3472847">
            <a:off x="-2079724" y="9769863"/>
            <a:ext cx="7603835" cy="3580783"/>
            <a:chOff x="0" y="0"/>
            <a:chExt cx="1043678" cy="4914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3678" cy="491487"/>
            </a:xfrm>
            <a:custGeom>
              <a:avLst/>
              <a:gdLst/>
              <a:ahLst/>
              <a:cxnLst/>
              <a:rect r="r" b="b" t="t" l="l"/>
              <a:pathLst>
                <a:path h="491487" w="1043678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182152">
            <a:off x="-1597928" y="10026260"/>
            <a:ext cx="7603835" cy="3580783"/>
            <a:chOff x="0" y="0"/>
            <a:chExt cx="1043678" cy="4914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43678" cy="491487"/>
            </a:xfrm>
            <a:custGeom>
              <a:avLst/>
              <a:gdLst/>
              <a:ahLst/>
              <a:cxnLst/>
              <a:rect r="r" b="b" t="t" l="l"/>
              <a:pathLst>
                <a:path h="491487" w="1043678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7343913" y="0"/>
            <a:ext cx="944087" cy="944087"/>
          </a:xfrm>
          <a:custGeom>
            <a:avLst/>
            <a:gdLst/>
            <a:ahLst/>
            <a:cxnLst/>
            <a:rect r="r" b="b" t="t" l="l"/>
            <a:pathLst>
              <a:path h="944087" w="944087">
                <a:moveTo>
                  <a:pt x="0" y="0"/>
                </a:moveTo>
                <a:lnTo>
                  <a:pt x="944087" y="0"/>
                </a:lnTo>
                <a:lnTo>
                  <a:pt x="944087" y="944087"/>
                </a:lnTo>
                <a:lnTo>
                  <a:pt x="0" y="944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901817" y="3737471"/>
            <a:ext cx="495626" cy="494386"/>
          </a:xfrm>
          <a:custGeom>
            <a:avLst/>
            <a:gdLst/>
            <a:ahLst/>
            <a:cxnLst/>
            <a:rect r="r" b="b" t="t" l="l"/>
            <a:pathLst>
              <a:path h="494386" w="495626">
                <a:moveTo>
                  <a:pt x="0" y="0"/>
                </a:moveTo>
                <a:lnTo>
                  <a:pt x="495626" y="0"/>
                </a:lnTo>
                <a:lnTo>
                  <a:pt x="495626" y="494386"/>
                </a:lnTo>
                <a:lnTo>
                  <a:pt x="0" y="494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691136" y="3737471"/>
            <a:ext cx="495626" cy="494386"/>
          </a:xfrm>
          <a:custGeom>
            <a:avLst/>
            <a:gdLst/>
            <a:ahLst/>
            <a:cxnLst/>
            <a:rect r="r" b="b" t="t" l="l"/>
            <a:pathLst>
              <a:path h="494386" w="495626">
                <a:moveTo>
                  <a:pt x="0" y="0"/>
                </a:moveTo>
                <a:lnTo>
                  <a:pt x="495626" y="0"/>
                </a:lnTo>
                <a:lnTo>
                  <a:pt x="495626" y="494386"/>
                </a:lnTo>
                <a:lnTo>
                  <a:pt x="0" y="494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088927" y="2362678"/>
            <a:ext cx="9081285" cy="6486632"/>
          </a:xfrm>
          <a:custGeom>
            <a:avLst/>
            <a:gdLst/>
            <a:ahLst/>
            <a:cxnLst/>
            <a:rect r="r" b="b" t="t" l="l"/>
            <a:pathLst>
              <a:path h="6486632" w="9081285">
                <a:moveTo>
                  <a:pt x="0" y="0"/>
                </a:moveTo>
                <a:lnTo>
                  <a:pt x="9081285" y="0"/>
                </a:lnTo>
                <a:lnTo>
                  <a:pt x="9081285" y="6486632"/>
                </a:lnTo>
                <a:lnTo>
                  <a:pt x="0" y="64866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908899" y="4460642"/>
            <a:ext cx="2537488" cy="2607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1"/>
              </a:lnSpc>
              <a:spcBef>
                <a:spcPct val="0"/>
              </a:spcBef>
            </a:pPr>
            <a:r>
              <a:rPr lang="en-US" b="true" sz="1870" spc="2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DATA HIGHLIGHTS AN ANNUAL CYCLICAL PATTERN, WITH PEAKS AROUND Q1 AND Q3 AND DIPS IN Q4 DUE TO HIRING SLOWDOWNS.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89312" y="4432339"/>
            <a:ext cx="2556690" cy="2607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81"/>
              </a:lnSpc>
              <a:spcBef>
                <a:spcPct val="0"/>
              </a:spcBef>
            </a:pPr>
            <a:r>
              <a:rPr lang="en-US" b="true" sz="1870" spc="2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DATA IS NON-STATIONARY, EVIDENT IN THE UPWARD TREND, NECESSITATING DIFFERENCING BEFORE APPLYING ARIMA MODELS.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6874" y="3794164"/>
            <a:ext cx="174711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452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TREND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4687" y="1663195"/>
            <a:ext cx="775178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b="true" sz="7200" spc="79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ANALYSIS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78266" y="3794164"/>
            <a:ext cx="341104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452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SEASONALITY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01817" y="3794164"/>
            <a:ext cx="341104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b="true" sz="2500" spc="452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STATIONARITY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343913" y="0"/>
            <a:ext cx="944087" cy="944087"/>
          </a:xfrm>
          <a:custGeom>
            <a:avLst/>
            <a:gdLst/>
            <a:ahLst/>
            <a:cxnLst/>
            <a:rect r="r" b="b" t="t" l="l"/>
            <a:pathLst>
              <a:path h="944087" w="944087">
                <a:moveTo>
                  <a:pt x="0" y="0"/>
                </a:moveTo>
                <a:lnTo>
                  <a:pt x="944087" y="0"/>
                </a:lnTo>
                <a:lnTo>
                  <a:pt x="944087" y="944087"/>
                </a:lnTo>
                <a:lnTo>
                  <a:pt x="0" y="944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91259" y="1028700"/>
            <a:ext cx="12949599" cy="8776800"/>
          </a:xfrm>
          <a:custGeom>
            <a:avLst/>
            <a:gdLst/>
            <a:ahLst/>
            <a:cxnLst/>
            <a:rect r="r" b="b" t="t" l="l"/>
            <a:pathLst>
              <a:path h="8776800" w="12949599">
                <a:moveTo>
                  <a:pt x="0" y="0"/>
                </a:moveTo>
                <a:lnTo>
                  <a:pt x="12949600" y="0"/>
                </a:lnTo>
                <a:lnTo>
                  <a:pt x="12949600" y="8776800"/>
                </a:lnTo>
                <a:lnTo>
                  <a:pt x="0" y="8776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237" r="-805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235516" y="-276469"/>
            <a:ext cx="5816968" cy="5816968"/>
          </a:xfrm>
          <a:custGeom>
            <a:avLst/>
            <a:gdLst/>
            <a:ahLst/>
            <a:cxnLst/>
            <a:rect r="r" b="b" t="t" l="l"/>
            <a:pathLst>
              <a:path h="5816968" w="5816968">
                <a:moveTo>
                  <a:pt x="0" y="0"/>
                </a:moveTo>
                <a:lnTo>
                  <a:pt x="5816968" y="0"/>
                </a:lnTo>
                <a:lnTo>
                  <a:pt x="5816968" y="5816968"/>
                </a:lnTo>
                <a:lnTo>
                  <a:pt x="0" y="5816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343913" y="0"/>
            <a:ext cx="944087" cy="944087"/>
          </a:xfrm>
          <a:custGeom>
            <a:avLst/>
            <a:gdLst/>
            <a:ahLst/>
            <a:cxnLst/>
            <a:rect r="r" b="b" t="t" l="l"/>
            <a:pathLst>
              <a:path h="944087" w="944087">
                <a:moveTo>
                  <a:pt x="0" y="0"/>
                </a:moveTo>
                <a:lnTo>
                  <a:pt x="944087" y="0"/>
                </a:lnTo>
                <a:lnTo>
                  <a:pt x="944087" y="944087"/>
                </a:lnTo>
                <a:lnTo>
                  <a:pt x="0" y="944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44701" y="1479812"/>
            <a:ext cx="1544271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 spc="88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ACCURACY COMPARISON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3711" y="3360780"/>
            <a:ext cx="9112318" cy="277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b="true" sz="240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ARIMA model predicts a steady rise in job openings, reaching approximately 1,200,000 by the end of the forecast period.</a:t>
            </a:r>
          </a:p>
          <a:p>
            <a:pPr algn="l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b="true" sz="240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Holt-Winters model projects similar trends, with marginally better accuracy in shorter-term forecasting.</a:t>
            </a:r>
          </a:p>
          <a:p>
            <a:pPr algn="l">
              <a:lnSpc>
                <a:spcPts val="3720"/>
              </a:lnSpc>
            </a:pPr>
          </a:p>
        </p:txBody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7849679" y="6083424"/>
          <a:ext cx="9686550" cy="3497903"/>
        </p:xfrm>
        <a:graphic>
          <a:graphicData uri="http://schemas.openxmlformats.org/drawingml/2006/table">
            <a:tbl>
              <a:tblPr/>
              <a:tblGrid>
                <a:gridCol w="2421637"/>
                <a:gridCol w="2421637"/>
                <a:gridCol w="2421637"/>
                <a:gridCol w="2421637"/>
              </a:tblGrid>
              <a:tr h="10449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A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MAPE (%)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0F0D"/>
                    </a:solidFill>
                  </a:tcPr>
                </a:tc>
              </a:tr>
              <a:tr h="10449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ARIMA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A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50,200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A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40,150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A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5.8%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100F0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AE4"/>
                    </a:solidFill>
                  </a:tcPr>
                </a:tc>
              </a:tr>
              <a:tr h="14080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Holt-Winters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A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45,300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A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38,400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A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5.2%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AE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9730946" y="7061266"/>
            <a:ext cx="4356049" cy="108"/>
          </a:xfrm>
          <a:prstGeom prst="line">
            <a:avLst/>
          </a:prstGeom>
          <a:ln cap="flat" w="38100">
            <a:solidFill>
              <a:srgbClr val="100F0D">
                <a:alpha val="60000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3054112" y="7061266"/>
            <a:ext cx="5402362" cy="54"/>
          </a:xfrm>
          <a:prstGeom prst="line">
            <a:avLst/>
          </a:prstGeom>
          <a:ln cap="flat" w="38100">
            <a:solidFill>
              <a:srgbClr val="100F0D">
                <a:alpha val="60000"/>
              </a:srgbClr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779549" y="6425632"/>
            <a:ext cx="1274564" cy="1271377"/>
            <a:chOff x="0" y="0"/>
            <a:chExt cx="1699418" cy="1695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99418" cy="1695170"/>
            </a:xfrm>
            <a:custGeom>
              <a:avLst/>
              <a:gdLst/>
              <a:ahLst/>
              <a:cxnLst/>
              <a:rect r="r" b="b" t="t" l="l"/>
              <a:pathLst>
                <a:path h="1695170" w="1699418">
                  <a:moveTo>
                    <a:pt x="0" y="0"/>
                  </a:moveTo>
                  <a:lnTo>
                    <a:pt x="1699418" y="0"/>
                  </a:lnTo>
                  <a:lnTo>
                    <a:pt x="1699418" y="1695170"/>
                  </a:lnTo>
                  <a:lnTo>
                    <a:pt x="0" y="1695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464978" y="673366"/>
              <a:ext cx="769462" cy="357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3"/>
                </a:lnSpc>
              </a:pPr>
              <a:r>
                <a:rPr lang="en-US" b="true" sz="1827" spc="20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86995" y="6425740"/>
            <a:ext cx="1274455" cy="1271269"/>
            <a:chOff x="0" y="0"/>
            <a:chExt cx="1699274" cy="16950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99274" cy="1695026"/>
            </a:xfrm>
            <a:custGeom>
              <a:avLst/>
              <a:gdLst/>
              <a:ahLst/>
              <a:cxnLst/>
              <a:rect r="r" b="b" t="t" l="l"/>
              <a:pathLst>
                <a:path h="1695026" w="1699274">
                  <a:moveTo>
                    <a:pt x="0" y="0"/>
                  </a:moveTo>
                  <a:lnTo>
                    <a:pt x="1699274" y="0"/>
                  </a:lnTo>
                  <a:lnTo>
                    <a:pt x="1699274" y="1695026"/>
                  </a:lnTo>
                  <a:lnTo>
                    <a:pt x="0" y="1695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64939" y="673310"/>
              <a:ext cx="769396" cy="357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2"/>
                </a:lnSpc>
              </a:pPr>
              <a:r>
                <a:rPr lang="en-US" b="true" sz="1827" spc="20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456475" y="6425632"/>
            <a:ext cx="1274471" cy="1271269"/>
            <a:chOff x="0" y="0"/>
            <a:chExt cx="1699295" cy="16950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99295" cy="1695026"/>
            </a:xfrm>
            <a:custGeom>
              <a:avLst/>
              <a:gdLst/>
              <a:ahLst/>
              <a:cxnLst/>
              <a:rect r="r" b="b" t="t" l="l"/>
              <a:pathLst>
                <a:path h="1695026" w="1699295">
                  <a:moveTo>
                    <a:pt x="0" y="0"/>
                  </a:moveTo>
                  <a:lnTo>
                    <a:pt x="1699295" y="0"/>
                  </a:lnTo>
                  <a:lnTo>
                    <a:pt x="1699295" y="1695026"/>
                  </a:lnTo>
                  <a:lnTo>
                    <a:pt x="0" y="1695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464949" y="673310"/>
              <a:ext cx="769396" cy="357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92"/>
                </a:lnSpc>
              </a:pPr>
              <a:r>
                <a:rPr lang="en-US" b="true" sz="1827" spc="20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-4089242">
            <a:off x="13542541" y="-862731"/>
            <a:ext cx="7206280" cy="3393567"/>
            <a:chOff x="0" y="0"/>
            <a:chExt cx="1043678" cy="49148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3678" cy="491487"/>
            </a:xfrm>
            <a:custGeom>
              <a:avLst/>
              <a:gdLst/>
              <a:ahLst/>
              <a:cxnLst/>
              <a:rect r="r" b="b" t="t" l="l"/>
              <a:pathLst>
                <a:path h="491487" w="1043678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798547">
            <a:off x="13526619" y="-1752409"/>
            <a:ext cx="7206280" cy="3393567"/>
            <a:chOff x="0" y="0"/>
            <a:chExt cx="1043678" cy="49148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3678" cy="491487"/>
            </a:xfrm>
            <a:custGeom>
              <a:avLst/>
              <a:gdLst/>
              <a:ahLst/>
              <a:cxnLst/>
              <a:rect r="r" b="b" t="t" l="l"/>
              <a:pathLst>
                <a:path h="491487" w="1043678">
                  <a:moveTo>
                    <a:pt x="521839" y="0"/>
                  </a:moveTo>
                  <a:cubicBezTo>
                    <a:pt x="233635" y="0"/>
                    <a:pt x="0" y="110023"/>
                    <a:pt x="0" y="245743"/>
                  </a:cubicBezTo>
                  <a:cubicBezTo>
                    <a:pt x="0" y="381464"/>
                    <a:pt x="233635" y="491487"/>
                    <a:pt x="521839" y="491487"/>
                  </a:cubicBezTo>
                  <a:cubicBezTo>
                    <a:pt x="810043" y="491487"/>
                    <a:pt x="1043678" y="381464"/>
                    <a:pt x="1043678" y="245743"/>
                  </a:cubicBezTo>
                  <a:cubicBezTo>
                    <a:pt x="1043678" y="110023"/>
                    <a:pt x="810043" y="0"/>
                    <a:pt x="5218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97845" y="-1548"/>
              <a:ext cx="847988" cy="44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7343913" y="0"/>
            <a:ext cx="944087" cy="944087"/>
          </a:xfrm>
          <a:custGeom>
            <a:avLst/>
            <a:gdLst/>
            <a:ahLst/>
            <a:cxnLst/>
            <a:rect r="r" b="b" t="t" l="l"/>
            <a:pathLst>
              <a:path h="944087" w="944087">
                <a:moveTo>
                  <a:pt x="0" y="0"/>
                </a:moveTo>
                <a:lnTo>
                  <a:pt x="944087" y="0"/>
                </a:lnTo>
                <a:lnTo>
                  <a:pt x="944087" y="944087"/>
                </a:lnTo>
                <a:lnTo>
                  <a:pt x="0" y="944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-658017" y="-414217"/>
            <a:ext cx="4875131" cy="4875131"/>
          </a:xfrm>
          <a:custGeom>
            <a:avLst/>
            <a:gdLst/>
            <a:ahLst/>
            <a:cxnLst/>
            <a:rect r="r" b="b" t="t" l="l"/>
            <a:pathLst>
              <a:path h="4875131" w="4875131">
                <a:moveTo>
                  <a:pt x="0" y="0"/>
                </a:moveTo>
                <a:lnTo>
                  <a:pt x="4875131" y="0"/>
                </a:lnTo>
                <a:lnTo>
                  <a:pt x="4875131" y="4875131"/>
                </a:lnTo>
                <a:lnTo>
                  <a:pt x="0" y="48751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896080" y="2023349"/>
            <a:ext cx="6747069" cy="4819335"/>
          </a:xfrm>
          <a:custGeom>
            <a:avLst/>
            <a:gdLst/>
            <a:ahLst/>
            <a:cxnLst/>
            <a:rect r="r" b="b" t="t" l="l"/>
            <a:pathLst>
              <a:path h="4819335" w="6747069">
                <a:moveTo>
                  <a:pt x="0" y="0"/>
                </a:moveTo>
                <a:lnTo>
                  <a:pt x="6747070" y="0"/>
                </a:lnTo>
                <a:lnTo>
                  <a:pt x="6747070" y="4819335"/>
                </a:lnTo>
                <a:lnTo>
                  <a:pt x="0" y="4819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6807824" y="7948053"/>
            <a:ext cx="4923583" cy="184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0"/>
              </a:lnSpc>
              <a:spcBef>
                <a:spcPct val="0"/>
              </a:spcBef>
            </a:pPr>
            <a:r>
              <a:rPr lang="en-US" b="true" sz="240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Seasonal patterns are still evident, necessitating additional seasonal differencing for ARIMA modeling.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5632" y="7948053"/>
            <a:ext cx="4669285" cy="184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0"/>
              </a:lnSpc>
              <a:spcBef>
                <a:spcPct val="0"/>
              </a:spcBef>
            </a:pPr>
            <a:r>
              <a:rPr lang="en-US" b="true" sz="240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graph demonstrates reduced trend effects after differencing, indicating the elimination of non-stationarity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89580" y="7956643"/>
            <a:ext cx="4669285" cy="184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0"/>
              </a:lnSpc>
              <a:spcBef>
                <a:spcPct val="0"/>
              </a:spcBef>
            </a:pPr>
            <a:r>
              <a:rPr lang="en-US" b="true" sz="240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The transformed series shows consistent mean and variance, suitable for forecasting models.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4687" y="1230888"/>
            <a:ext cx="7751787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b="true" sz="7200" spc="79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ARIMA MODEL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39179" y="1802219"/>
            <a:ext cx="5816968" cy="5816968"/>
          </a:xfrm>
          <a:custGeom>
            <a:avLst/>
            <a:gdLst/>
            <a:ahLst/>
            <a:cxnLst/>
            <a:rect r="r" b="b" t="t" l="l"/>
            <a:pathLst>
              <a:path h="5816968" w="5816968">
                <a:moveTo>
                  <a:pt x="0" y="0"/>
                </a:moveTo>
                <a:lnTo>
                  <a:pt x="5816968" y="0"/>
                </a:lnTo>
                <a:lnTo>
                  <a:pt x="5816968" y="5816968"/>
                </a:lnTo>
                <a:lnTo>
                  <a:pt x="0" y="5816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7221460">
            <a:off x="12124582" y="881908"/>
            <a:ext cx="2729799" cy="7350938"/>
            <a:chOff x="0" y="0"/>
            <a:chExt cx="30183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836" cy="812800"/>
            </a:xfrm>
            <a:custGeom>
              <a:avLst/>
              <a:gdLst/>
              <a:ahLst/>
              <a:cxnLst/>
              <a:rect r="r" b="b" t="t" l="l"/>
              <a:pathLst>
                <a:path h="812800" w="301836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343913" y="0"/>
            <a:ext cx="944087" cy="944087"/>
          </a:xfrm>
          <a:custGeom>
            <a:avLst/>
            <a:gdLst/>
            <a:ahLst/>
            <a:cxnLst/>
            <a:rect r="r" b="b" t="t" l="l"/>
            <a:pathLst>
              <a:path h="944087" w="944087">
                <a:moveTo>
                  <a:pt x="0" y="0"/>
                </a:moveTo>
                <a:lnTo>
                  <a:pt x="944087" y="0"/>
                </a:lnTo>
                <a:lnTo>
                  <a:pt x="944087" y="944087"/>
                </a:lnTo>
                <a:lnTo>
                  <a:pt x="0" y="944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33618" y="944087"/>
            <a:ext cx="9269603" cy="6621145"/>
          </a:xfrm>
          <a:custGeom>
            <a:avLst/>
            <a:gdLst/>
            <a:ahLst/>
            <a:cxnLst/>
            <a:rect r="r" b="b" t="t" l="l"/>
            <a:pathLst>
              <a:path h="6621145" w="9269603">
                <a:moveTo>
                  <a:pt x="0" y="0"/>
                </a:moveTo>
                <a:lnTo>
                  <a:pt x="9269603" y="0"/>
                </a:lnTo>
                <a:lnTo>
                  <a:pt x="9269603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834261" y="2678358"/>
            <a:ext cx="5769364" cy="437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7200" spc="79">
                <a:solidFill>
                  <a:srgbClr val="100F0D"/>
                </a:solidFill>
                <a:latin typeface="Open Sauce"/>
                <a:ea typeface="Open Sauce"/>
                <a:cs typeface="Open Sauce"/>
                <a:sym typeface="Open Sauce"/>
              </a:rPr>
              <a:t>FORECAST RESULTS</a:t>
            </a:r>
            <a:r>
              <a:rPr lang="en-US" b="true" sz="7200" spc="79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(ARIMA MODEL)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34261" y="7498557"/>
            <a:ext cx="4311298" cy="1614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1"/>
              </a:lnSpc>
            </a:pPr>
            <a:r>
              <a:rPr lang="en-US" sz="2110">
                <a:solidFill>
                  <a:srgbClr val="100F0D"/>
                </a:solidFill>
                <a:latin typeface="Open Sauce"/>
                <a:ea typeface="Open Sauce"/>
                <a:cs typeface="Open Sauce"/>
                <a:sym typeface="Open Sauce"/>
              </a:rPr>
              <a:t>The ARIMA model predicts job openings with a steady upward trajectory, reflecting the growing demand in the U.S. job market.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600137"/>
            <a:ext cx="8710147" cy="2042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b="true" sz="1703" spc="68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FORECAST RANGE: </a:t>
            </a:r>
            <a:r>
              <a:rPr lang="en-US" sz="1703" spc="68">
                <a:solidFill>
                  <a:srgbClr val="100F0D"/>
                </a:solidFill>
                <a:latin typeface="Open Sauce"/>
                <a:ea typeface="Open Sauce"/>
                <a:cs typeface="Open Sauce"/>
                <a:sym typeface="Open Sauce"/>
              </a:rPr>
              <a:t>JOB OPENINGS ARE EXPECTED TO RANGE BETWEEN 1,150,000 AND 1,250,000 OVER THE NEXT 12 MONTHS, WITH MODERATE CONFIDENCE INTERVALS.</a:t>
            </a:r>
          </a:p>
          <a:p>
            <a:pPr algn="l">
              <a:lnSpc>
                <a:spcPts val="2384"/>
              </a:lnSpc>
              <a:spcBef>
                <a:spcPct val="0"/>
              </a:spcBef>
            </a:pPr>
          </a:p>
          <a:p>
            <a:pPr algn="l">
              <a:lnSpc>
                <a:spcPts val="2384"/>
              </a:lnSpc>
              <a:spcBef>
                <a:spcPct val="0"/>
              </a:spcBef>
            </a:pPr>
            <a:r>
              <a:rPr lang="en-US" b="true" sz="1703" spc="68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OBSERVATION: </a:t>
            </a:r>
            <a:r>
              <a:rPr lang="en-US" sz="1703" spc="68">
                <a:solidFill>
                  <a:srgbClr val="100F0D"/>
                </a:solidFill>
                <a:latin typeface="Open Sauce"/>
                <a:ea typeface="Open Sauce"/>
                <a:cs typeface="Open Sauce"/>
                <a:sym typeface="Open Sauce"/>
              </a:rPr>
              <a:t>THE MODEL CAPTURES HISTORICAL TRENDS AND SEASONAL EFFECTS, ALIGNING CLOSELY WITH ECONOMIC PATTERNS AND EMPLOYMENT GROWTH DRIVERS.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58685" y="1842518"/>
            <a:ext cx="3830041" cy="623759"/>
            <a:chOff x="0" y="0"/>
            <a:chExt cx="24954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95400" cy="406400"/>
            </a:xfrm>
            <a:custGeom>
              <a:avLst/>
              <a:gdLst/>
              <a:ahLst/>
              <a:cxnLst/>
              <a:rect r="r" b="b" t="t" l="l"/>
              <a:pathLst>
                <a:path h="406400" w="2495400">
                  <a:moveTo>
                    <a:pt x="2292200" y="0"/>
                  </a:moveTo>
                  <a:cubicBezTo>
                    <a:pt x="2404425" y="0"/>
                    <a:pt x="2495400" y="90976"/>
                    <a:pt x="2495400" y="203200"/>
                  </a:cubicBezTo>
                  <a:cubicBezTo>
                    <a:pt x="2495400" y="315424"/>
                    <a:pt x="2404425" y="406400"/>
                    <a:pt x="2292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4954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66059" y="1935323"/>
            <a:ext cx="55451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799" spc="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ARIMA MODEL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658685" y="5308138"/>
            <a:ext cx="3830041" cy="623759"/>
            <a:chOff x="0" y="0"/>
            <a:chExt cx="24954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95400" cy="406400"/>
            </a:xfrm>
            <a:custGeom>
              <a:avLst/>
              <a:gdLst/>
              <a:ahLst/>
              <a:cxnLst/>
              <a:rect r="r" b="b" t="t" l="l"/>
              <a:pathLst>
                <a:path h="406400" w="2495400">
                  <a:moveTo>
                    <a:pt x="2292200" y="0"/>
                  </a:moveTo>
                  <a:cubicBezTo>
                    <a:pt x="2404425" y="0"/>
                    <a:pt x="2495400" y="90976"/>
                    <a:pt x="2495400" y="203200"/>
                  </a:cubicBezTo>
                  <a:cubicBezTo>
                    <a:pt x="2495400" y="315424"/>
                    <a:pt x="2404425" y="406400"/>
                    <a:pt x="2292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ysDot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4954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166059" y="5421965"/>
            <a:ext cx="285452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b="true" sz="2799" spc="3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HOLT-WINTERS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58685" y="2910862"/>
            <a:ext cx="8685228" cy="184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100F0D"/>
                </a:solidFill>
                <a:latin typeface="Open Sauce"/>
                <a:ea typeface="Open Sauce"/>
                <a:cs typeface="Open Sauce"/>
                <a:sym typeface="Open Sauce"/>
              </a:rPr>
              <a:t>Captures historical trends and seasonality effectively but performs slightly worse for shorter-term forecasts.</a:t>
            </a:r>
          </a:p>
          <a:p>
            <a:pPr algn="l">
              <a:lnSpc>
                <a:spcPts val="3720"/>
              </a:lnSpc>
            </a:pPr>
          </a:p>
          <a:p>
            <a:pPr algn="l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b="true" sz="240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MAPE: 5.8% | RMSE: 50,200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58685" y="6397504"/>
            <a:ext cx="8685228" cy="231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100F0D"/>
                </a:solidFill>
                <a:latin typeface="Open Sauce"/>
                <a:ea typeface="Open Sauce"/>
                <a:cs typeface="Open Sauce"/>
                <a:sym typeface="Open Sauce"/>
              </a:rPr>
              <a:t>Better suited for capturing seasonality and provides more accurate short-term predictions.</a:t>
            </a:r>
          </a:p>
          <a:p>
            <a:pPr algn="l">
              <a:lnSpc>
                <a:spcPts val="3720"/>
              </a:lnSpc>
            </a:pPr>
          </a:p>
          <a:p>
            <a:pPr algn="l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b="true" sz="2400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MAPE: 5.2% | RMSE: 45,300</a:t>
            </a:r>
          </a:p>
          <a:p>
            <a:pPr algn="l">
              <a:lnSpc>
                <a:spcPts val="3720"/>
              </a:lnSpc>
            </a:pPr>
          </a:p>
        </p:txBody>
      </p:sp>
      <p:sp>
        <p:nvSpPr>
          <p:cNvPr name="AutoShape 20" id="20"/>
          <p:cNvSpPr/>
          <p:nvPr/>
        </p:nvSpPr>
        <p:spPr>
          <a:xfrm>
            <a:off x="12488726" y="2154398"/>
            <a:ext cx="5393316" cy="0"/>
          </a:xfrm>
          <a:prstGeom prst="line">
            <a:avLst/>
          </a:prstGeom>
          <a:ln cap="flat" w="19050">
            <a:solidFill>
              <a:srgbClr val="100F0D">
                <a:alpha val="60000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2488726" y="5620018"/>
            <a:ext cx="5393316" cy="21023"/>
          </a:xfrm>
          <a:prstGeom prst="line">
            <a:avLst/>
          </a:prstGeom>
          <a:ln cap="flat" w="19050">
            <a:solidFill>
              <a:srgbClr val="100F0D">
                <a:alpha val="60000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450076" y="1824476"/>
            <a:ext cx="6638047" cy="6638047"/>
          </a:xfrm>
          <a:custGeom>
            <a:avLst/>
            <a:gdLst/>
            <a:ahLst/>
            <a:cxnLst/>
            <a:rect r="r" b="b" t="t" l="l"/>
            <a:pathLst>
              <a:path h="6638047" w="6638047">
                <a:moveTo>
                  <a:pt x="0" y="0"/>
                </a:moveTo>
                <a:lnTo>
                  <a:pt x="6638047" y="0"/>
                </a:lnTo>
                <a:lnTo>
                  <a:pt x="6638047" y="6638048"/>
                </a:lnTo>
                <a:lnTo>
                  <a:pt x="0" y="66380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3943632">
            <a:off x="2410598" y="1468031"/>
            <a:ext cx="2729799" cy="7350938"/>
            <a:chOff x="0" y="0"/>
            <a:chExt cx="301836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1836" cy="812800"/>
            </a:xfrm>
            <a:custGeom>
              <a:avLst/>
              <a:gdLst/>
              <a:ahLst/>
              <a:cxnLst/>
              <a:rect r="r" b="b" t="t" l="l"/>
              <a:pathLst>
                <a:path h="812800" w="301836">
                  <a:moveTo>
                    <a:pt x="150918" y="0"/>
                  </a:moveTo>
                  <a:cubicBezTo>
                    <a:pt x="67568" y="0"/>
                    <a:pt x="0" y="181951"/>
                    <a:pt x="0" y="406400"/>
                  </a:cubicBezTo>
                  <a:cubicBezTo>
                    <a:pt x="0" y="630849"/>
                    <a:pt x="67568" y="812800"/>
                    <a:pt x="150918" y="812800"/>
                  </a:cubicBezTo>
                  <a:cubicBezTo>
                    <a:pt x="234268" y="812800"/>
                    <a:pt x="301836" y="630849"/>
                    <a:pt x="301836" y="406400"/>
                  </a:cubicBezTo>
                  <a:cubicBezTo>
                    <a:pt x="301836" y="181951"/>
                    <a:pt x="234268" y="0"/>
                    <a:pt x="15091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0F0D">
                  <a:alpha val="40000"/>
                </a:srgbClr>
              </a:solidFill>
              <a:prstDash val="sysDot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28297" y="28575"/>
              <a:ext cx="245242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638361" y="4086225"/>
            <a:ext cx="554512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66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COMPARISON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343913" y="0"/>
            <a:ext cx="944087" cy="944087"/>
          </a:xfrm>
          <a:custGeom>
            <a:avLst/>
            <a:gdLst/>
            <a:ahLst/>
            <a:cxnLst/>
            <a:rect r="r" b="b" t="t" l="l"/>
            <a:pathLst>
              <a:path h="944087" w="944087">
                <a:moveTo>
                  <a:pt x="0" y="0"/>
                </a:moveTo>
                <a:lnTo>
                  <a:pt x="944087" y="0"/>
                </a:lnTo>
                <a:lnTo>
                  <a:pt x="944087" y="944087"/>
                </a:lnTo>
                <a:lnTo>
                  <a:pt x="0" y="944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076" y="431267"/>
            <a:ext cx="17431966" cy="17431966"/>
          </a:xfrm>
          <a:custGeom>
            <a:avLst/>
            <a:gdLst/>
            <a:ahLst/>
            <a:cxnLst/>
            <a:rect r="r" b="b" t="t" l="l"/>
            <a:pathLst>
              <a:path h="17431966" w="17431966">
                <a:moveTo>
                  <a:pt x="0" y="0"/>
                </a:moveTo>
                <a:lnTo>
                  <a:pt x="17431966" y="0"/>
                </a:lnTo>
                <a:lnTo>
                  <a:pt x="17431966" y="17431966"/>
                </a:lnTo>
                <a:lnTo>
                  <a:pt x="0" y="1743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33867" y="0"/>
                  </a:moveTo>
                  <a:lnTo>
                    <a:pt x="4522655" y="0"/>
                  </a:lnTo>
                  <a:cubicBezTo>
                    <a:pt x="4541358" y="0"/>
                    <a:pt x="4556521" y="15163"/>
                    <a:pt x="4556521" y="33867"/>
                  </a:cubicBezTo>
                  <a:lnTo>
                    <a:pt x="4556521" y="2529176"/>
                  </a:lnTo>
                  <a:cubicBezTo>
                    <a:pt x="4556521" y="2547881"/>
                    <a:pt x="4541358" y="2563043"/>
                    <a:pt x="4522655" y="2563043"/>
                  </a:cubicBezTo>
                  <a:lnTo>
                    <a:pt x="33867" y="2563043"/>
                  </a:lnTo>
                  <a:cubicBezTo>
                    <a:pt x="15163" y="2563043"/>
                    <a:pt x="0" y="2547881"/>
                    <a:pt x="0" y="2529176"/>
                  </a:cubicBezTo>
                  <a:lnTo>
                    <a:pt x="0" y="33867"/>
                  </a:lnTo>
                  <a:cubicBezTo>
                    <a:pt x="0" y="15163"/>
                    <a:pt x="15163" y="0"/>
                    <a:pt x="338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rnd">
              <a:solidFill>
                <a:srgbClr val="EFEAE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10287000"/>
            <a:chOff x="0" y="0"/>
            <a:chExt cx="4556521" cy="2563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6521" cy="2563043"/>
            </a:xfrm>
            <a:custGeom>
              <a:avLst/>
              <a:gdLst/>
              <a:ahLst/>
              <a:cxnLst/>
              <a:rect r="r" b="b" t="t" l="l"/>
              <a:pathLst>
                <a:path h="2563043" w="4556521">
                  <a:moveTo>
                    <a:pt x="0" y="0"/>
                  </a:moveTo>
                  <a:lnTo>
                    <a:pt x="4556521" y="0"/>
                  </a:lnTo>
                  <a:lnTo>
                    <a:pt x="4556521" y="2563043"/>
                  </a:lnTo>
                  <a:lnTo>
                    <a:pt x="0" y="25630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57200" cap="sq">
              <a:solidFill>
                <a:srgbClr val="EFEAE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6521" cy="26106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90002" y="2154110"/>
            <a:ext cx="6361112" cy="636111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00F0D">
                  <a:alpha val="60000"/>
                </a:srgbClr>
              </a:solidFill>
              <a:prstDash val="sysDot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529" lIns="50529" bIns="50529" rIns="50529"/>
            <a:lstStyle/>
            <a:p>
              <a:pPr algn="ctr" marL="0" indent="0" lvl="0">
                <a:lnSpc>
                  <a:spcPts val="33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101516" y="4354750"/>
            <a:ext cx="3787135" cy="3777667"/>
          </a:xfrm>
          <a:custGeom>
            <a:avLst/>
            <a:gdLst/>
            <a:ahLst/>
            <a:cxnLst/>
            <a:rect r="r" b="b" t="t" l="l"/>
            <a:pathLst>
              <a:path h="3777667" w="3787135">
                <a:moveTo>
                  <a:pt x="0" y="0"/>
                </a:moveTo>
                <a:lnTo>
                  <a:pt x="3787135" y="0"/>
                </a:lnTo>
                <a:lnTo>
                  <a:pt x="3787135" y="3777667"/>
                </a:lnTo>
                <a:lnTo>
                  <a:pt x="0" y="3777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95860" y="2837322"/>
            <a:ext cx="2346577" cy="2340681"/>
          </a:xfrm>
          <a:custGeom>
            <a:avLst/>
            <a:gdLst/>
            <a:ahLst/>
            <a:cxnLst/>
            <a:rect r="r" b="b" t="t" l="l"/>
            <a:pathLst>
              <a:path h="2340681" w="2346577">
                <a:moveTo>
                  <a:pt x="0" y="0"/>
                </a:moveTo>
                <a:lnTo>
                  <a:pt x="2346577" y="0"/>
                </a:lnTo>
                <a:lnTo>
                  <a:pt x="2346577" y="2340681"/>
                </a:lnTo>
                <a:lnTo>
                  <a:pt x="0" y="2340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988712" y="1383131"/>
            <a:ext cx="2270588" cy="1470808"/>
            <a:chOff x="0" y="0"/>
            <a:chExt cx="3027451" cy="196107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478478"/>
              <a:ext cx="3027451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 spc="26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better MAPE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3027451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79"/>
                </a:lnSpc>
                <a:spcBef>
                  <a:spcPct val="0"/>
                </a:spcBef>
              </a:pPr>
              <a:r>
                <a:rPr lang="en-US" b="true" sz="6399" spc="70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5.2%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616105" y="7044413"/>
            <a:ext cx="3135201" cy="1470808"/>
            <a:chOff x="0" y="0"/>
            <a:chExt cx="4180268" cy="196107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478478"/>
              <a:ext cx="4180268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 spc="26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lower RMSE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0"/>
              <a:ext cx="4180268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79"/>
                </a:lnSpc>
                <a:spcBef>
                  <a:spcPct val="0"/>
                </a:spcBef>
              </a:pPr>
              <a:r>
                <a:rPr lang="en-US" b="true" sz="6399" spc="70">
                  <a:solidFill>
                    <a:srgbClr val="100F0D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45,300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rot="-2888920">
            <a:off x="11858436" y="3421339"/>
            <a:ext cx="3431675" cy="0"/>
          </a:xfrm>
          <a:prstGeom prst="line">
            <a:avLst/>
          </a:prstGeom>
          <a:ln cap="flat" w="38100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-2488940">
            <a:off x="5285646" y="6074907"/>
            <a:ext cx="2869783" cy="0"/>
          </a:xfrm>
          <a:prstGeom prst="line">
            <a:avLst/>
          </a:prstGeom>
          <a:ln cap="flat" w="38100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7343913" y="0"/>
            <a:ext cx="944087" cy="944087"/>
          </a:xfrm>
          <a:custGeom>
            <a:avLst/>
            <a:gdLst/>
            <a:ahLst/>
            <a:cxnLst/>
            <a:rect r="r" b="b" t="t" l="l"/>
            <a:pathLst>
              <a:path h="944087" w="944087">
                <a:moveTo>
                  <a:pt x="0" y="0"/>
                </a:moveTo>
                <a:lnTo>
                  <a:pt x="944087" y="0"/>
                </a:lnTo>
                <a:lnTo>
                  <a:pt x="944087" y="944087"/>
                </a:lnTo>
                <a:lnTo>
                  <a:pt x="0" y="9440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-261958" y="-465084"/>
            <a:ext cx="6638047" cy="6638047"/>
          </a:xfrm>
          <a:custGeom>
            <a:avLst/>
            <a:gdLst/>
            <a:ahLst/>
            <a:cxnLst/>
            <a:rect r="r" b="b" t="t" l="l"/>
            <a:pathLst>
              <a:path h="6638047" w="6638047">
                <a:moveTo>
                  <a:pt x="0" y="0"/>
                </a:moveTo>
                <a:lnTo>
                  <a:pt x="6638047" y="0"/>
                </a:lnTo>
                <a:lnTo>
                  <a:pt x="6638047" y="6638047"/>
                </a:lnTo>
                <a:lnTo>
                  <a:pt x="0" y="6638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26327" y="1796665"/>
            <a:ext cx="6475274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66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</a:t>
            </a:r>
          </a:p>
          <a:p>
            <a:pPr algn="l">
              <a:lnSpc>
                <a:spcPts val="7200"/>
              </a:lnSpc>
            </a:pPr>
            <a:r>
              <a:rPr lang="en-US" b="true" sz="6000" spc="66">
                <a:solidFill>
                  <a:srgbClr val="100F0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HOLT-WINTERS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0372" y="8919724"/>
            <a:ext cx="1678725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 spc="9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INSIGHT: </a:t>
            </a:r>
            <a:r>
              <a:rPr lang="en-US" sz="2400" spc="9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THE HOLT-WINTERS MODEL OUTPERFORMS ARIMA FOR SHORT-TERM ACCURACY, AS EVIDENCED BY A </a:t>
            </a:r>
            <a:r>
              <a:rPr lang="en-US" b="true" sz="2400" spc="9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10% REDUCTION IN RMSE</a:t>
            </a:r>
            <a:r>
              <a:rPr lang="en-US" sz="2400" spc="9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AND A </a:t>
            </a:r>
            <a:r>
              <a:rPr lang="en-US" b="true" sz="2400" spc="9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0.6 PERCENTAGE POINT</a:t>
            </a:r>
            <a:r>
              <a:rPr lang="en-US" sz="2400" spc="9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b="true" sz="2400" spc="96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IMPROVEMENT IN MAPE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DAGXin6lp10</dc:identifier>
  <dcterms:modified xsi:type="dcterms:W3CDTF">2011-08-01T06:04:30Z</dcterms:modified>
  <cp:revision>1</cp:revision>
  <dc:title>Forecasting job hiring in  the USA market- Alfaz Khan</dc:title>
</cp:coreProperties>
</file>